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2" r:id="rId2"/>
    <p:sldMasterId id="2147483704" r:id="rId3"/>
  </p:sldMasterIdLst>
  <p:notesMasterIdLst>
    <p:notesMasterId r:id="rId16"/>
  </p:notesMasterIdLst>
  <p:sldIdLst>
    <p:sldId id="256" r:id="rId4"/>
    <p:sldId id="330" r:id="rId5"/>
    <p:sldId id="331" r:id="rId6"/>
    <p:sldId id="332" r:id="rId7"/>
    <p:sldId id="333" r:id="rId8"/>
    <p:sldId id="334" r:id="rId9"/>
    <p:sldId id="335" r:id="rId10"/>
    <p:sldId id="336" r:id="rId11"/>
    <p:sldId id="337" r:id="rId12"/>
    <p:sldId id="338" r:id="rId13"/>
    <p:sldId id="339" r:id="rId14"/>
    <p:sldId id="340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4D86"/>
    <a:srgbClr val="2E75B6"/>
    <a:srgbClr val="548235"/>
    <a:srgbClr val="7030A0"/>
    <a:srgbClr val="C00000"/>
    <a:srgbClr val="1367AF"/>
    <a:srgbClr val="FF0000"/>
    <a:srgbClr val="5B9BD5"/>
    <a:srgbClr val="3B3838"/>
    <a:srgbClr val="87CB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81329" autoAdjust="0"/>
  </p:normalViewPr>
  <p:slideViewPr>
    <p:cSldViewPr snapToGrid="0">
      <p:cViewPr>
        <p:scale>
          <a:sx n="100" d="100"/>
          <a:sy n="100" d="100"/>
        </p:scale>
        <p:origin x="7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283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10DE5A-57F3-450D-AE24-5E22465E6967}" type="datetimeFigureOut">
              <a:rPr lang="pt-BR" smtClean="0"/>
              <a:t>30/06/2016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B636DA-2462-4BF4-B46F-B8B8FCF28A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6996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636DA-2462-4BF4-B46F-B8B8FCF28A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37538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636DA-2462-4BF4-B46F-B8B8FCF28A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4540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636DA-2462-4BF4-B46F-B8B8FCF28A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4185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636DA-2462-4BF4-B46F-B8B8FCF28A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1211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B636DA-2462-4BF4-B46F-B8B8FCF28A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9208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dirty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DE1B4-4927-4D33-8F9F-0C2E6AAA8B5A}" type="datetimeFigureOut">
              <a:rPr lang="pt-BR" smtClean="0"/>
              <a:t>30/06/2016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155A-4EDB-4BD9-971C-02E9391284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2459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Clique para </a:t>
            </a:r>
            <a:r>
              <a:rPr lang="en-US" noProof="0" dirty="0" err="1"/>
              <a:t>editar</a:t>
            </a:r>
            <a:r>
              <a:rPr lang="en-US" noProof="0" dirty="0"/>
              <a:t> o </a:t>
            </a:r>
            <a:r>
              <a:rPr lang="en-US" noProof="0" dirty="0" err="1"/>
              <a:t>título</a:t>
            </a:r>
            <a:r>
              <a:rPr lang="en-US" noProof="0" dirty="0"/>
              <a:t> </a:t>
            </a:r>
            <a:r>
              <a:rPr lang="en-US" noProof="0" dirty="0" err="1"/>
              <a:t>mestre</a:t>
            </a:r>
            <a:endParaRPr lang="en-US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725659" y="1617785"/>
            <a:ext cx="5294141" cy="4559178"/>
          </a:xfrm>
        </p:spPr>
        <p:txBody>
          <a:bodyPr/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spcBef>
                <a:spcPts val="0"/>
              </a:spcBef>
              <a:defRPr sz="20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noProof="0" dirty="0"/>
              <a:t>Clique para </a:t>
            </a:r>
            <a:r>
              <a:rPr lang="en-US" noProof="0" dirty="0" err="1"/>
              <a:t>editar</a:t>
            </a:r>
            <a:r>
              <a:rPr lang="en-US" noProof="0" dirty="0"/>
              <a:t> o </a:t>
            </a:r>
            <a:r>
              <a:rPr lang="en-US" noProof="0" dirty="0" err="1"/>
              <a:t>texto</a:t>
            </a:r>
            <a:r>
              <a:rPr lang="en-US" noProof="0" dirty="0"/>
              <a:t> </a:t>
            </a:r>
            <a:r>
              <a:rPr lang="en-US" noProof="0" dirty="0" err="1"/>
              <a:t>mestre</a:t>
            </a:r>
            <a:endParaRPr lang="en-US" noProof="0" dirty="0"/>
          </a:p>
          <a:p>
            <a:pPr lvl="1"/>
            <a:r>
              <a:rPr lang="en-US" noProof="0" dirty="0"/>
              <a:t>Segundo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2"/>
            <a:r>
              <a:rPr lang="en-US" noProof="0" dirty="0" err="1"/>
              <a:t>Terceiro</a:t>
            </a:r>
            <a:r>
              <a:rPr lang="en-US" noProof="0" dirty="0"/>
              <a:t>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nível</a:t>
            </a:r>
            <a:endParaRPr lang="en-US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617785"/>
            <a:ext cx="5335172" cy="4559178"/>
          </a:xfrm>
        </p:spPr>
        <p:txBody>
          <a:bodyPr/>
          <a:lstStyle>
            <a:lvl1pPr>
              <a:lnSpc>
                <a:spcPct val="150000"/>
              </a:lnSpc>
              <a:defRPr sz="2400"/>
            </a:lvl1pPr>
            <a:lvl2pPr>
              <a:lnSpc>
                <a:spcPct val="150000"/>
              </a:lnSpc>
              <a:defRPr sz="2000"/>
            </a:lvl2pPr>
            <a:lvl3pPr>
              <a:lnSpc>
                <a:spcPct val="150000"/>
              </a:lnSpc>
              <a:defRPr sz="1800"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noProof="0" dirty="0"/>
              <a:t>Clique para </a:t>
            </a:r>
            <a:r>
              <a:rPr lang="en-US" noProof="0" dirty="0" err="1"/>
              <a:t>editar</a:t>
            </a:r>
            <a:r>
              <a:rPr lang="en-US" noProof="0" dirty="0"/>
              <a:t> o </a:t>
            </a:r>
            <a:r>
              <a:rPr lang="en-US" noProof="0" dirty="0" err="1"/>
              <a:t>texto</a:t>
            </a:r>
            <a:r>
              <a:rPr lang="en-US" noProof="0" dirty="0"/>
              <a:t> </a:t>
            </a:r>
            <a:r>
              <a:rPr lang="en-US" noProof="0" dirty="0" err="1"/>
              <a:t>mestre</a:t>
            </a:r>
            <a:endParaRPr lang="en-US" noProof="0" dirty="0"/>
          </a:p>
          <a:p>
            <a:pPr lvl="1"/>
            <a:r>
              <a:rPr lang="en-US" noProof="0" dirty="0"/>
              <a:t>Segundo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2"/>
            <a:r>
              <a:rPr lang="en-US" noProof="0" dirty="0" err="1"/>
              <a:t>Terceiro</a:t>
            </a:r>
            <a:r>
              <a:rPr lang="en-US" noProof="0" dirty="0"/>
              <a:t>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nível</a:t>
            </a:r>
            <a:endParaRPr lang="en-US" noProof="0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4915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4D28AF-5F07-474D-8DF8-4FA23AB3EC35}" type="datetimeFigureOut">
              <a:rPr lang="pt-BR" smtClean="0"/>
              <a:t>30/06/2016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6432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4D28AF-5F07-474D-8DF8-4FA23AB3EC35}" type="datetimeFigureOut">
              <a:rPr lang="pt-BR" smtClean="0"/>
              <a:t>30/06/2016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88100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4D28AF-5F07-474D-8DF8-4FA23AB3EC35}" type="datetimeFigureOut">
              <a:rPr lang="pt-BR" smtClean="0"/>
              <a:t>30/06/2016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596500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4D28AF-5F07-474D-8DF8-4FA23AB3EC35}" type="datetimeFigureOut">
              <a:rPr lang="pt-BR" smtClean="0"/>
              <a:t>30/06/2016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0341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4D28AF-5F07-474D-8DF8-4FA23AB3EC35}" type="datetimeFigureOut">
              <a:rPr lang="pt-BR" smtClean="0"/>
              <a:t>30/06/2016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52677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75130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4D28AF-5F07-474D-8DF8-4FA23AB3EC35}" type="datetimeFigureOut">
              <a:rPr lang="pt-BR" smtClean="0"/>
              <a:t>30/06/2016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34386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4D28AF-5F07-474D-8DF8-4FA23AB3EC35}" type="datetimeFigureOut">
              <a:rPr lang="pt-BR" smtClean="0"/>
              <a:t>30/06/2016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30A60B-CC5B-4D0E-ACC9-98FFECB4DBF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00878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4D28AF-5F07-474D-8DF8-4FA23AB3EC35}" type="datetimeFigureOut">
              <a:rPr lang="pt-BR" smtClean="0"/>
              <a:t>30/06/2016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30A60B-CC5B-4D0E-ACC9-98FFECB4D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357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DE1B4-4927-4D33-8F9F-0C2E6AAA8B5A}" type="datetimeFigureOut">
              <a:rPr lang="pt-BR" smtClean="0"/>
              <a:t>30/06/2016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155A-4EDB-4BD9-971C-02E9391284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05899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4D28AF-5F07-474D-8DF8-4FA23AB3EC35}" type="datetimeFigureOut">
              <a:rPr lang="pt-BR" smtClean="0"/>
              <a:t>30/06/2016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30A60B-CC5B-4D0E-ACC9-98FFECB4D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59954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725659" y="1617785"/>
            <a:ext cx="5294141" cy="455917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617785"/>
            <a:ext cx="5335172" cy="455917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4D28AF-5F07-474D-8DF8-4FA23AB3EC35}" type="datetimeFigureOut">
              <a:rPr lang="pt-BR" smtClean="0"/>
              <a:t>30/06/2016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2400" b="1"/>
            </a:lvl1pPr>
          </a:lstStyle>
          <a:p>
            <a:fld id="{E430A60B-CC5B-4D0E-ACC9-98FFECB4DBF3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787229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4D28AF-5F07-474D-8DF8-4FA23AB3EC35}" type="datetimeFigureOut">
              <a:rPr lang="pt-BR" smtClean="0"/>
              <a:t>30/06/2016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30A60B-CC5B-4D0E-ACC9-98FFECB4D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156689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4D28AF-5F07-474D-8DF8-4FA23AB3EC35}" type="datetimeFigureOut">
              <a:rPr lang="pt-BR" smtClean="0"/>
              <a:t>30/06/2016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30A60B-CC5B-4D0E-ACC9-98FFECB4D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34924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4D28AF-5F07-474D-8DF8-4FA23AB3EC35}" type="datetimeFigureOut">
              <a:rPr lang="pt-BR" smtClean="0"/>
              <a:t>30/06/2016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30A60B-CC5B-4D0E-ACC9-98FFECB4D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03776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4D28AF-5F07-474D-8DF8-4FA23AB3EC35}" type="datetimeFigureOut">
              <a:rPr lang="pt-BR" smtClean="0"/>
              <a:t>30/06/2016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30A60B-CC5B-4D0E-ACC9-98FFECB4D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032504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4D28AF-5F07-474D-8DF8-4FA23AB3EC35}" type="datetimeFigureOut">
              <a:rPr lang="pt-BR" smtClean="0"/>
              <a:t>30/06/2016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30A60B-CC5B-4D0E-ACC9-98FFECB4D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45659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30A60B-CC5B-4D0E-ACC9-98FFECB4D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52576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4D28AF-5F07-474D-8DF8-4FA23AB3EC35}" type="datetimeFigureOut">
              <a:rPr lang="pt-BR" smtClean="0"/>
              <a:t>30/06/2016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430A60B-CC5B-4D0E-ACC9-98FFECB4D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9696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DE1B4-4927-4D33-8F9F-0C2E6AAA8B5A}" type="datetimeFigureOut">
              <a:rPr lang="pt-BR" smtClean="0"/>
              <a:t>30/06/2016</a:t>
            </a:fld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155A-4EDB-4BD9-971C-02E939128406}" type="slidenum">
              <a:rPr lang="pt-BR" smtClean="0"/>
              <a:t>‹nº›</a:t>
            </a:fld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6692" cy="970671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 userDrawn="1"/>
        </p:nvSpPr>
        <p:spPr>
          <a:xfrm>
            <a:off x="838200" y="0"/>
            <a:ext cx="9685606" cy="970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10" name="Picture 4" descr="C:\Users\Vinicius\Desktop\UfrgsLogo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91150" y="206580"/>
            <a:ext cx="1084659" cy="557509"/>
          </a:xfrm>
          <a:prstGeom prst="rect">
            <a:avLst/>
          </a:prstGeom>
          <a:noFill/>
        </p:spPr>
      </p:pic>
      <p:pic>
        <p:nvPicPr>
          <p:cNvPr id="12" name="Picture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356350"/>
            <a:ext cx="637509" cy="365125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6228562"/>
            <a:ext cx="17089726" cy="118268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Master Thesis – Attribute Field K-Means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5149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DE1B4-4927-4D33-8F9F-0C2E6AAA8B5A}" type="datetimeFigureOut">
              <a:rPr lang="pt-BR" smtClean="0"/>
              <a:t>30/06/2016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155A-4EDB-4BD9-971C-02E9391284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4449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DE1B4-4927-4D33-8F9F-0C2E6AAA8B5A}" type="datetimeFigureOut">
              <a:rPr lang="pt-BR" smtClean="0"/>
              <a:t>30/06/2016</a:t>
            </a:fld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155A-4EDB-4BD9-971C-02E939128406}" type="slidenum">
              <a:rPr lang="pt-BR" smtClean="0"/>
              <a:t>‹nº›</a:t>
            </a:fld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6692" cy="970671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838200" y="0"/>
            <a:ext cx="9685606" cy="970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pic>
        <p:nvPicPr>
          <p:cNvPr id="8" name="Picture 4" descr="C:\Users\Vinicius\Desktop\UfrgsLogo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91150" y="206580"/>
            <a:ext cx="1084659" cy="557509"/>
          </a:xfrm>
          <a:prstGeom prst="rect">
            <a:avLst/>
          </a:prstGeom>
          <a:noFill/>
        </p:spPr>
      </p:pic>
      <p:pic>
        <p:nvPicPr>
          <p:cNvPr id="10" name="Picture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356350"/>
            <a:ext cx="637509" cy="365125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6228562"/>
            <a:ext cx="17089726" cy="118268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Master Thesis – Attribute Field K-Means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05904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8DE1B4-4927-4D33-8F9F-0C2E6AAA8B5A}" type="datetimeFigureOut">
              <a:rPr lang="pt-BR" smtClean="0"/>
              <a:t>30/06/2016</a:t>
            </a:fld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155A-4EDB-4BD9-971C-02E939128406}" type="slidenum">
              <a:rPr lang="pt-BR" smtClean="0"/>
              <a:t>‹nº›</a:t>
            </a:fld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6692" cy="97067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9685606" cy="970671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pic>
        <p:nvPicPr>
          <p:cNvPr id="7" name="Picture 4" descr="C:\Users\Vinicius\Desktop\UfrgsLogo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91150" y="206580"/>
            <a:ext cx="1084659" cy="557509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356350"/>
            <a:ext cx="637509" cy="36512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6228562"/>
            <a:ext cx="17089726" cy="118268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Master Thesis – Attribute Field K-Means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4230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4D28AF-5F07-474D-8DF8-4FA23AB3EC35}" type="datetimeFigureOut">
              <a:rPr lang="pt-BR" smtClean="0"/>
              <a:t>30/06/2016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2707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dirty="0"/>
              <a:t>Clique para </a:t>
            </a:r>
            <a:r>
              <a:rPr lang="en-US" noProof="0" dirty="0" err="1"/>
              <a:t>editar</a:t>
            </a:r>
            <a:r>
              <a:rPr lang="en-US" noProof="0" dirty="0"/>
              <a:t> o </a:t>
            </a:r>
            <a:r>
              <a:rPr lang="en-US" noProof="0" dirty="0" err="1"/>
              <a:t>texto</a:t>
            </a:r>
            <a:r>
              <a:rPr lang="en-US" noProof="0" dirty="0"/>
              <a:t> </a:t>
            </a:r>
            <a:r>
              <a:rPr lang="en-US" noProof="0" dirty="0" err="1"/>
              <a:t>mestre</a:t>
            </a:r>
            <a:endParaRPr lang="en-US" noProof="0" dirty="0"/>
          </a:p>
          <a:p>
            <a:pPr lvl="1"/>
            <a:r>
              <a:rPr lang="en-US" noProof="0" dirty="0"/>
              <a:t>Segundo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2"/>
            <a:r>
              <a:rPr lang="en-US" noProof="0" dirty="0" err="1"/>
              <a:t>Terceiro</a:t>
            </a:r>
            <a:r>
              <a:rPr lang="en-US" noProof="0" dirty="0"/>
              <a:t>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nível</a:t>
            </a:r>
            <a:endParaRPr lang="en-US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4D28AF-5F07-474D-8DF8-4FA23AB3EC35}" type="datetimeFigureOut">
              <a:rPr lang="pt-BR" smtClean="0"/>
              <a:t>30/06/2016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6534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4D28AF-5F07-474D-8DF8-4FA23AB3EC35}" type="datetimeFigureOut">
              <a:rPr lang="pt-BR" smtClean="0"/>
              <a:t>30/06/2016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9136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C4D86"/>
            </a:gs>
            <a:gs pos="49000">
              <a:srgbClr val="1367AF"/>
            </a:gs>
            <a:gs pos="100000">
              <a:srgbClr val="0C4D86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8DE1B4-4927-4D33-8F9F-0C2E6AAA8B5A}" type="datetimeFigureOut">
              <a:rPr lang="pt-BR" smtClean="0"/>
              <a:t>30/06/2016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1155A-4EDB-4BD9-971C-02E93912840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824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89" r:id="rId4"/>
    <p:sldLayoutId id="2147483690" r:id="rId5"/>
    <p:sldLayoutId id="2147483691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5659" y="1589649"/>
            <a:ext cx="10628141" cy="4587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Clique para </a:t>
            </a:r>
            <a:r>
              <a:rPr lang="en-US" noProof="0" dirty="0" err="1"/>
              <a:t>editar</a:t>
            </a:r>
            <a:r>
              <a:rPr lang="en-US" noProof="0" dirty="0"/>
              <a:t> o </a:t>
            </a:r>
            <a:r>
              <a:rPr lang="en-US" noProof="0" dirty="0" err="1"/>
              <a:t>texto</a:t>
            </a:r>
            <a:r>
              <a:rPr lang="en-US" noProof="0" dirty="0"/>
              <a:t> </a:t>
            </a:r>
            <a:r>
              <a:rPr lang="en-US" noProof="0" dirty="0" err="1"/>
              <a:t>mestre</a:t>
            </a:r>
            <a:endParaRPr lang="en-US" noProof="0" dirty="0"/>
          </a:p>
          <a:p>
            <a:pPr lvl="1"/>
            <a:r>
              <a:rPr lang="en-US" noProof="0" dirty="0"/>
              <a:t>Segundo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2"/>
            <a:r>
              <a:rPr lang="en-US" noProof="0" dirty="0" err="1"/>
              <a:t>Terceiro</a:t>
            </a:r>
            <a:r>
              <a:rPr lang="en-US" noProof="0" dirty="0"/>
              <a:t>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nível</a:t>
            </a:r>
            <a:endParaRPr lang="en-US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b="1">
                <a:solidFill>
                  <a:schemeClr val="tx1"/>
                </a:solidFill>
              </a:defRPr>
            </a:lvl1pPr>
          </a:lstStyle>
          <a:p>
            <a:fld id="{E430A60B-CC5B-4D0E-ACC9-98FFECB4DBF3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6692" cy="970671"/>
          </a:xfrm>
          <a:prstGeom prst="rect">
            <a:avLst/>
          </a:prstGeom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725659" y="0"/>
            <a:ext cx="10515600" cy="970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Clique para </a:t>
            </a:r>
            <a:r>
              <a:rPr lang="en-US" noProof="0" dirty="0" err="1"/>
              <a:t>editar</a:t>
            </a:r>
            <a:r>
              <a:rPr lang="en-US" noProof="0" dirty="0"/>
              <a:t> o </a:t>
            </a:r>
            <a:r>
              <a:rPr lang="en-US" noProof="0" dirty="0" err="1"/>
              <a:t>título</a:t>
            </a:r>
            <a:r>
              <a:rPr lang="en-US" noProof="0" dirty="0"/>
              <a:t> </a:t>
            </a:r>
            <a:r>
              <a:rPr lang="en-US" noProof="0" dirty="0" err="1"/>
              <a:t>mestre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82923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5659" y="1589649"/>
            <a:ext cx="10628141" cy="4587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6692" cy="970671"/>
          </a:xfrm>
          <a:prstGeom prst="rect">
            <a:avLst/>
          </a:prstGeom>
        </p:spPr>
      </p:pic>
      <p:pic>
        <p:nvPicPr>
          <p:cNvPr id="9" name="Picture 4" descr="C:\Users\Vinicius\Desktop\UfrgsLogo.png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0991150" y="206580"/>
            <a:ext cx="1084659" cy="557509"/>
          </a:xfrm>
          <a:prstGeom prst="rect">
            <a:avLst/>
          </a:prstGeom>
          <a:noFill/>
        </p:spPr>
      </p:pic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725659" y="0"/>
            <a:ext cx="10515600" cy="9706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18383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Tracking</a:t>
            </a:r>
            <a:r>
              <a:rPr lang="pt-BR" dirty="0"/>
              <a:t> in 3D+t </a:t>
            </a:r>
            <a:r>
              <a:rPr lang="pt-BR" dirty="0" err="1"/>
              <a:t>Biomedical</a:t>
            </a:r>
            <a:r>
              <a:rPr lang="pt-BR" dirty="0"/>
              <a:t> Data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823286"/>
            <a:ext cx="9144000" cy="857421"/>
          </a:xfrm>
        </p:spPr>
        <p:txBody>
          <a:bodyPr>
            <a:normAutofit/>
          </a:bodyPr>
          <a:lstStyle/>
          <a:p>
            <a:r>
              <a:rPr lang="pt-BR" sz="2800" dirty="0">
                <a:solidFill>
                  <a:schemeClr val="bg1">
                    <a:lumMod val="95000"/>
                  </a:schemeClr>
                </a:solidFill>
              </a:rPr>
              <a:t>Marcelo da Mata Oliveira</a:t>
            </a:r>
          </a:p>
        </p:txBody>
      </p:sp>
      <p:sp>
        <p:nvSpPr>
          <p:cNvPr id="4" name="Subtítulo 2"/>
          <p:cNvSpPr txBox="1">
            <a:spLocks/>
          </p:cNvSpPr>
          <p:nvPr/>
        </p:nvSpPr>
        <p:spPr>
          <a:xfrm>
            <a:off x="1690468" y="4994031"/>
            <a:ext cx="9144000" cy="1561514"/>
          </a:xfrm>
          <a:prstGeom prst="rect">
            <a:avLst/>
          </a:prstGeom>
        </p:spPr>
        <p:txBody>
          <a:bodyPr vert="horz" lIns="91440" tIns="45720" rIns="91440" bIns="45720" numCol="2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90421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latin typeface="Calibri Light" charset="0"/>
              </a:rPr>
              <a:t>Partial</a:t>
            </a:r>
            <a:r>
              <a:rPr lang="pt-BR" dirty="0">
                <a:latin typeface="Calibri Light" charset="0"/>
              </a:rPr>
              <a:t> </a:t>
            </a:r>
            <a:r>
              <a:rPr lang="pt-BR" dirty="0" err="1">
                <a:latin typeface="Calibri Light" charset="0"/>
              </a:rPr>
              <a:t>results</a:t>
            </a:r>
            <a:r>
              <a:rPr lang="pt-BR" dirty="0">
                <a:latin typeface="Calibri Light" charset="0"/>
              </a:rPr>
              <a:t> </a:t>
            </a:r>
          </a:p>
        </p:txBody>
      </p:sp>
      <p:pic>
        <p:nvPicPr>
          <p:cNvPr id="6" name="Espaço Reservado para Conteúdo 5" descr="f3.png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25488" y="1675280"/>
            <a:ext cx="5294312" cy="4444066"/>
          </a:xfrm>
        </p:spPr>
      </p:pic>
      <p:pic>
        <p:nvPicPr>
          <p:cNvPr id="7" name="Espaço Reservado para Conteúdo 6" descr="f4.png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1903343"/>
            <a:ext cx="5335588" cy="3987939"/>
          </a:xfr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71253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Future works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 err="1"/>
              <a:t>Adapt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>
                <a:latin typeface="Calibri" charset="0"/>
              </a:rPr>
              <a:t>Jaqaman</a:t>
            </a:r>
            <a:r>
              <a:rPr lang="pt-BR" dirty="0">
                <a:latin typeface="Calibri" charset="0"/>
              </a:rPr>
              <a:t> approach</a:t>
            </a:r>
          </a:p>
          <a:p>
            <a:pPr lvl="1"/>
            <a:r>
              <a:rPr lang="pt-BR" dirty="0"/>
              <a:t>Uses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>
                <a:latin typeface="Calibri" charset="0"/>
              </a:rPr>
              <a:t>Pirsiavash</a:t>
            </a:r>
            <a:r>
              <a:rPr lang="pt-BR" dirty="0">
                <a:latin typeface="Calibri" charset="0"/>
              </a:rPr>
              <a:t> </a:t>
            </a:r>
            <a:r>
              <a:rPr lang="pt-BR" dirty="0" err="1">
                <a:latin typeface="Calibri" charset="0"/>
              </a:rPr>
              <a:t>algorithm</a:t>
            </a:r>
            <a:endParaRPr lang="pt-BR" dirty="0">
              <a:latin typeface="Calibri" charset="0"/>
            </a:endParaRPr>
          </a:p>
          <a:p>
            <a:pPr lvl="1"/>
            <a:r>
              <a:rPr lang="pt-BR" dirty="0" err="1">
                <a:latin typeface="Calibri" charset="0"/>
              </a:rPr>
              <a:t>Running</a:t>
            </a:r>
            <a:r>
              <a:rPr lang="pt-BR" dirty="0">
                <a:latin typeface="Calibri" charset="0"/>
              </a:rPr>
              <a:t> time O(K N log N), K </a:t>
            </a:r>
            <a:r>
              <a:rPr lang="pt-BR" dirty="0" err="1">
                <a:latin typeface="Calibri" charset="0"/>
              </a:rPr>
              <a:t>is</a:t>
            </a:r>
            <a:r>
              <a:rPr lang="pt-BR" dirty="0">
                <a:latin typeface="Calibri" charset="0"/>
              </a:rPr>
              <a:t> </a:t>
            </a:r>
            <a:r>
              <a:rPr lang="pt-BR" dirty="0" err="1">
                <a:latin typeface="Calibri" charset="0"/>
              </a:rPr>
              <a:t>the</a:t>
            </a:r>
            <a:r>
              <a:rPr lang="pt-BR" dirty="0">
                <a:latin typeface="Calibri" charset="0"/>
              </a:rPr>
              <a:t> </a:t>
            </a:r>
            <a:r>
              <a:rPr lang="pt-BR" dirty="0" err="1">
                <a:latin typeface="Calibri" charset="0"/>
              </a:rPr>
              <a:t>number</a:t>
            </a:r>
            <a:r>
              <a:rPr lang="pt-BR" dirty="0">
                <a:latin typeface="Calibri" charset="0"/>
              </a:rPr>
              <a:t> </a:t>
            </a:r>
            <a:r>
              <a:rPr lang="pt-BR" dirty="0" err="1">
                <a:latin typeface="Calibri" charset="0"/>
              </a:rPr>
              <a:t>of</a:t>
            </a:r>
            <a:r>
              <a:rPr lang="pt-BR" dirty="0">
                <a:latin typeface="Calibri" charset="0"/>
              </a:rPr>
              <a:t> paths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7171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79835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Introduction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Motivation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Large</a:t>
            </a:r>
            <a:r>
              <a:rPr lang="pt-BR" dirty="0"/>
              <a:t> </a:t>
            </a:r>
            <a:r>
              <a:rPr lang="pt-BR" dirty="0" err="1"/>
              <a:t>acquisition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biomedical</a:t>
            </a:r>
            <a:r>
              <a:rPr lang="pt-BR" dirty="0"/>
              <a:t> data</a:t>
            </a:r>
          </a:p>
          <a:p>
            <a:pPr lvl="1"/>
            <a:r>
              <a:rPr lang="pt-BR" dirty="0"/>
              <a:t>3D+t </a:t>
            </a:r>
            <a:r>
              <a:rPr lang="pt-BR" dirty="0" err="1"/>
              <a:t>images</a:t>
            </a:r>
            <a:endParaRPr lang="pt-BR" dirty="0"/>
          </a:p>
          <a:p>
            <a:r>
              <a:rPr lang="pt-BR" dirty="0" err="1"/>
              <a:t>Complex</a:t>
            </a:r>
            <a:r>
              <a:rPr lang="pt-BR" dirty="0"/>
              <a:t> </a:t>
            </a:r>
            <a:r>
              <a:rPr lang="pt-BR" dirty="0" err="1"/>
              <a:t>cellular</a:t>
            </a:r>
            <a:r>
              <a:rPr lang="pt-BR" dirty="0"/>
              <a:t> dynamics</a:t>
            </a:r>
          </a:p>
          <a:p>
            <a:pPr lvl="1"/>
            <a:r>
              <a:rPr lang="pt-BR" dirty="0" err="1"/>
              <a:t>Analyse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data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increase</a:t>
            </a:r>
            <a:r>
              <a:rPr lang="pt-BR" dirty="0"/>
              <a:t> de </a:t>
            </a:r>
            <a:r>
              <a:rPr lang="pt-BR" dirty="0" err="1"/>
              <a:t>understanding</a:t>
            </a:r>
            <a:r>
              <a:rPr lang="pt-BR" dirty="0"/>
              <a:t> </a:t>
            </a:r>
            <a:r>
              <a:rPr lang="pt-BR" dirty="0" err="1"/>
              <a:t>about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biological</a:t>
            </a:r>
            <a:r>
              <a:rPr lang="pt-BR" dirty="0"/>
              <a:t> </a:t>
            </a:r>
            <a:r>
              <a:rPr lang="pt-BR" dirty="0" err="1"/>
              <a:t>process</a:t>
            </a:r>
            <a:endParaRPr lang="pt-BR" dirty="0"/>
          </a:p>
          <a:p>
            <a:r>
              <a:rPr lang="pt-BR" dirty="0" err="1"/>
              <a:t>Many</a:t>
            </a:r>
            <a:r>
              <a:rPr lang="pt-BR" dirty="0"/>
              <a:t> </a:t>
            </a:r>
            <a:r>
              <a:rPr lang="pt-BR" dirty="0" err="1"/>
              <a:t>computational</a:t>
            </a:r>
            <a:r>
              <a:rPr lang="pt-BR" dirty="0"/>
              <a:t> </a:t>
            </a:r>
            <a:r>
              <a:rPr lang="pt-BR" dirty="0" err="1"/>
              <a:t>challenges</a:t>
            </a:r>
            <a:endParaRPr lang="pt-BR" dirty="0"/>
          </a:p>
          <a:p>
            <a:pPr lvl="1"/>
            <a:r>
              <a:rPr lang="pt-BR" dirty="0" err="1"/>
              <a:t>Tracking</a:t>
            </a:r>
            <a:endParaRPr lang="pt-BR" dirty="0"/>
          </a:p>
        </p:txBody>
      </p:sp>
      <p:pic>
        <p:nvPicPr>
          <p:cNvPr id="6" name="Espaço Reservado para Conteúdo 5" descr="N2DL-HeLa-f1.gif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15310" y="1714468"/>
            <a:ext cx="2921991" cy="2122045"/>
          </a:xfr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2</a:t>
            </a:fld>
            <a:endParaRPr lang="pt-BR" dirty="0"/>
          </a:p>
        </p:txBody>
      </p:sp>
      <p:pic>
        <p:nvPicPr>
          <p:cNvPr id="7" name="Imagem 6" descr="N2DL-HeLa-f2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7935" y="1714468"/>
            <a:ext cx="2743200" cy="2118301"/>
          </a:xfrm>
          <a:prstGeom prst="rect">
            <a:avLst/>
          </a:prstGeom>
        </p:spPr>
      </p:pic>
      <p:pic>
        <p:nvPicPr>
          <p:cNvPr id="8" name="Imagem 7" descr="N2DL-HeLa-f3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6788" y="4240628"/>
            <a:ext cx="2903537" cy="2139032"/>
          </a:xfrm>
          <a:prstGeom prst="rect">
            <a:avLst/>
          </a:prstGeom>
        </p:spPr>
      </p:pic>
      <p:pic>
        <p:nvPicPr>
          <p:cNvPr id="9" name="Imagem 8" descr="N2DL-HeLa-f4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67800" y="4240708"/>
            <a:ext cx="2727906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240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Challenges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Too </a:t>
            </a:r>
            <a:r>
              <a:rPr lang="pt-BR" dirty="0" err="1"/>
              <a:t>noisy</a:t>
            </a:r>
            <a:r>
              <a:rPr lang="pt-BR" dirty="0"/>
              <a:t> </a:t>
            </a:r>
            <a:r>
              <a:rPr lang="pt-BR" dirty="0" err="1"/>
              <a:t>images</a:t>
            </a:r>
            <a:endParaRPr lang="pt-BR" dirty="0"/>
          </a:p>
          <a:p>
            <a:r>
              <a:rPr lang="pt-BR" dirty="0"/>
              <a:t>High </a:t>
            </a:r>
            <a:r>
              <a:rPr lang="pt-BR" dirty="0" err="1"/>
              <a:t>cells</a:t>
            </a:r>
            <a:r>
              <a:rPr lang="pt-BR" dirty="0"/>
              <a:t> </a:t>
            </a:r>
            <a:r>
              <a:rPr lang="pt-BR" dirty="0" err="1"/>
              <a:t>density</a:t>
            </a:r>
            <a:endParaRPr lang="pt-BR" dirty="0"/>
          </a:p>
          <a:p>
            <a:r>
              <a:rPr lang="pt-BR" dirty="0" err="1"/>
              <a:t>Overlap</a:t>
            </a:r>
            <a:endParaRPr lang="pt-BR" dirty="0"/>
          </a:p>
          <a:p>
            <a:r>
              <a:rPr lang="pt-BR" dirty="0" err="1"/>
              <a:t>Division</a:t>
            </a:r>
            <a:endParaRPr lang="pt-BR" dirty="0"/>
          </a:p>
          <a:p>
            <a:r>
              <a:rPr lang="pt-BR" dirty="0" err="1"/>
              <a:t>Variety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behavior</a:t>
            </a:r>
            <a:endParaRPr lang="pt-BR" dirty="0"/>
          </a:p>
          <a:p>
            <a:pPr lvl="1"/>
            <a:r>
              <a:rPr lang="pt-BR" dirty="0" err="1"/>
              <a:t>Different</a:t>
            </a:r>
            <a:r>
              <a:rPr lang="pt-BR" dirty="0"/>
              <a:t> </a:t>
            </a:r>
            <a:r>
              <a:rPr lang="pt-BR" dirty="0" err="1"/>
              <a:t>type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cells</a:t>
            </a:r>
            <a:endParaRPr lang="pt-BR" dirty="0"/>
          </a:p>
        </p:txBody>
      </p:sp>
      <p:pic>
        <p:nvPicPr>
          <p:cNvPr id="6" name="Espaço Reservado para Conteúdo 5" descr="raw-img.pn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91064" y="968948"/>
            <a:ext cx="2951030" cy="3023988"/>
          </a:xfr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3</a:t>
            </a:fld>
            <a:endParaRPr lang="pt-BR" dirty="0"/>
          </a:p>
        </p:txBody>
      </p:sp>
      <p:pic>
        <p:nvPicPr>
          <p:cNvPr id="7" name="Imagem 6" descr="Fluo-N3DL-DRO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432" y="1403350"/>
            <a:ext cx="4209193" cy="4457567"/>
          </a:xfrm>
          <a:prstGeom prst="rect">
            <a:avLst/>
          </a:prstGeom>
        </p:spPr>
      </p:pic>
      <p:pic>
        <p:nvPicPr>
          <p:cNvPr id="8" name="Imagem 7" descr="N2DL-HeLa-1f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025" y="4192588"/>
            <a:ext cx="3387423" cy="244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404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Related</a:t>
            </a:r>
            <a:r>
              <a:rPr lang="pt-BR" dirty="0"/>
              <a:t> </a:t>
            </a:r>
            <a:r>
              <a:rPr lang="pt-BR" dirty="0" err="1"/>
              <a:t>works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 err="1"/>
              <a:t>Biomedical</a:t>
            </a:r>
            <a:r>
              <a:rPr lang="pt-BR" dirty="0"/>
              <a:t> data</a:t>
            </a:r>
          </a:p>
          <a:p>
            <a:pPr lvl="1"/>
            <a:r>
              <a:rPr lang="pt-BR" dirty="0" err="1"/>
              <a:t>Robust</a:t>
            </a:r>
            <a:r>
              <a:rPr lang="pt-BR" dirty="0"/>
              <a:t> single-</a:t>
            </a:r>
            <a:r>
              <a:rPr lang="pt-BR" dirty="0" err="1"/>
              <a:t>particle</a:t>
            </a:r>
            <a:r>
              <a:rPr lang="pt-BR" dirty="0"/>
              <a:t> </a:t>
            </a:r>
            <a:r>
              <a:rPr lang="pt-BR" dirty="0" err="1"/>
              <a:t>tracking</a:t>
            </a:r>
            <a:r>
              <a:rPr lang="pt-BR" dirty="0"/>
              <a:t> in </a:t>
            </a:r>
            <a:r>
              <a:rPr lang="pt-BR" dirty="0" err="1"/>
              <a:t>live-cell</a:t>
            </a:r>
            <a:r>
              <a:rPr lang="pt-BR" dirty="0"/>
              <a:t> time-</a:t>
            </a:r>
            <a:r>
              <a:rPr lang="pt-BR" dirty="0" err="1"/>
              <a:t>lapse</a:t>
            </a:r>
            <a:r>
              <a:rPr lang="pt-BR" dirty="0"/>
              <a:t> </a:t>
            </a:r>
            <a:r>
              <a:rPr lang="pt-BR" dirty="0" err="1"/>
              <a:t>sequences</a:t>
            </a:r>
            <a:r>
              <a:rPr lang="pt-BR" dirty="0"/>
              <a:t> (</a:t>
            </a:r>
            <a:r>
              <a:rPr lang="pt-BR" dirty="0" err="1"/>
              <a:t>Jaqaman</a:t>
            </a:r>
            <a:r>
              <a:rPr lang="pt-BR" dirty="0"/>
              <a:t> et al, 2008)</a:t>
            </a:r>
          </a:p>
          <a:p>
            <a:r>
              <a:rPr lang="pt-BR" dirty="0" err="1"/>
              <a:t>Other</a:t>
            </a:r>
            <a:r>
              <a:rPr lang="pt-BR" dirty="0"/>
              <a:t> </a:t>
            </a:r>
            <a:r>
              <a:rPr lang="pt-BR" dirty="0" err="1"/>
              <a:t>applications</a:t>
            </a:r>
            <a:endParaRPr lang="pt-BR" dirty="0"/>
          </a:p>
          <a:p>
            <a:pPr lvl="1"/>
            <a:r>
              <a:rPr lang="pt-BR" dirty="0" err="1"/>
              <a:t>Globally-Optimal</a:t>
            </a:r>
            <a:r>
              <a:rPr lang="pt-BR" dirty="0"/>
              <a:t> </a:t>
            </a:r>
            <a:r>
              <a:rPr lang="pt-BR" dirty="0" err="1"/>
              <a:t>Greedy</a:t>
            </a:r>
            <a:r>
              <a:rPr lang="pt-BR" dirty="0"/>
              <a:t> </a:t>
            </a:r>
            <a:r>
              <a:rPr lang="pt-BR" dirty="0" err="1"/>
              <a:t>Algorithms</a:t>
            </a:r>
            <a:r>
              <a:rPr lang="pt-BR" dirty="0"/>
              <a:t> for </a:t>
            </a:r>
            <a:r>
              <a:rPr lang="pt-BR" dirty="0" err="1"/>
              <a:t>tracking</a:t>
            </a:r>
            <a:r>
              <a:rPr lang="pt-BR" dirty="0"/>
              <a:t> a </a:t>
            </a:r>
            <a:r>
              <a:rPr lang="pt-BR" dirty="0" err="1"/>
              <a:t>variable</a:t>
            </a:r>
            <a:r>
              <a:rPr lang="pt-BR" dirty="0"/>
              <a:t> </a:t>
            </a:r>
            <a:r>
              <a:rPr lang="pt-BR" dirty="0" err="1"/>
              <a:t>number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objects</a:t>
            </a:r>
            <a:r>
              <a:rPr lang="pt-BR" dirty="0"/>
              <a:t> (</a:t>
            </a:r>
            <a:r>
              <a:rPr lang="pt-BR" dirty="0" err="1"/>
              <a:t>Pirsiavash</a:t>
            </a:r>
            <a:r>
              <a:rPr lang="pt-BR" dirty="0"/>
              <a:t> et al 2011)</a:t>
            </a:r>
          </a:p>
        </p:txBody>
      </p:sp>
      <p:pic>
        <p:nvPicPr>
          <p:cNvPr id="6" name="Espaço Reservado para Conteúdo 5" descr="Jaqaman.pn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60831" y="1113245"/>
            <a:ext cx="5335588" cy="2632432"/>
          </a:xfr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4</a:t>
            </a:fld>
            <a:endParaRPr lang="pt-BR" dirty="0"/>
          </a:p>
        </p:txBody>
      </p:sp>
      <p:pic>
        <p:nvPicPr>
          <p:cNvPr id="7" name="Imagem 6" descr="Pirsiavas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988" y="4000963"/>
            <a:ext cx="5304800" cy="276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234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Optimization</a:t>
            </a:r>
            <a:r>
              <a:rPr lang="pt-BR" dirty="0"/>
              <a:t> </a:t>
            </a:r>
            <a:r>
              <a:rPr lang="pt-BR" dirty="0" err="1"/>
              <a:t>problem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err="1"/>
              <a:t>Dense</a:t>
            </a:r>
            <a:r>
              <a:rPr lang="pt-BR" dirty="0"/>
              <a:t> </a:t>
            </a:r>
            <a:r>
              <a:rPr lang="pt-BR" dirty="0" err="1"/>
              <a:t>direct</a:t>
            </a:r>
            <a:r>
              <a:rPr lang="pt-BR" dirty="0"/>
              <a:t> </a:t>
            </a:r>
            <a:r>
              <a:rPr lang="pt-BR" dirty="0" err="1"/>
              <a:t>acyclic</a:t>
            </a:r>
            <a:r>
              <a:rPr lang="pt-BR" dirty="0"/>
              <a:t> </a:t>
            </a:r>
            <a:r>
              <a:rPr lang="pt-BR" dirty="0" err="1"/>
              <a:t>graph</a:t>
            </a:r>
            <a:endParaRPr lang="pt-BR" dirty="0"/>
          </a:p>
          <a:p>
            <a:pPr lvl="1"/>
            <a:r>
              <a:rPr lang="pt-BR" sz="2400" dirty="0"/>
              <a:t>Nodes – </a:t>
            </a:r>
            <a:r>
              <a:rPr lang="pt-BR" sz="2400" dirty="0" err="1"/>
              <a:t>particles</a:t>
            </a:r>
            <a:r>
              <a:rPr lang="pt-BR" sz="2400" dirty="0"/>
              <a:t> </a:t>
            </a:r>
            <a:r>
              <a:rPr lang="pt-BR" sz="2400" dirty="0" err="1"/>
              <a:t>detected</a:t>
            </a:r>
            <a:r>
              <a:rPr lang="pt-BR" sz="2400" dirty="0"/>
              <a:t> per frame</a:t>
            </a:r>
          </a:p>
          <a:p>
            <a:pPr lvl="1"/>
            <a:r>
              <a:rPr lang="pt-BR" sz="2400" dirty="0" err="1"/>
              <a:t>Edges</a:t>
            </a:r>
            <a:r>
              <a:rPr lang="pt-BR" sz="2400" dirty="0"/>
              <a:t> </a:t>
            </a:r>
            <a:r>
              <a:rPr lang="pt-BR" sz="2400" dirty="0" err="1"/>
              <a:t>between</a:t>
            </a:r>
            <a:r>
              <a:rPr lang="pt-BR" sz="2400" dirty="0"/>
              <a:t> </a:t>
            </a:r>
            <a:r>
              <a:rPr lang="pt-BR" sz="2400" dirty="0" err="1"/>
              <a:t>particles</a:t>
            </a:r>
            <a:r>
              <a:rPr lang="pt-BR" sz="2400" dirty="0"/>
              <a:t> in frame t  </a:t>
            </a:r>
            <a:r>
              <a:rPr lang="pt-BR" sz="2400" dirty="0" err="1"/>
              <a:t>and</a:t>
            </a:r>
            <a:r>
              <a:rPr lang="pt-BR" sz="2400" dirty="0"/>
              <a:t> </a:t>
            </a:r>
            <a:r>
              <a:rPr lang="pt-BR" sz="2400" dirty="0" err="1"/>
              <a:t>t+n</a:t>
            </a:r>
            <a:endParaRPr lang="pt-BR" sz="2400" dirty="0"/>
          </a:p>
          <a:p>
            <a:r>
              <a:rPr lang="pt-BR" dirty="0" err="1"/>
              <a:t>Optimization</a:t>
            </a:r>
            <a:r>
              <a:rPr lang="pt-BR" dirty="0"/>
              <a:t> </a:t>
            </a:r>
            <a:r>
              <a:rPr lang="pt-BR" dirty="0" err="1"/>
              <a:t>problem</a:t>
            </a:r>
            <a:endParaRPr lang="pt-BR" dirty="0"/>
          </a:p>
          <a:p>
            <a:pPr lvl="1"/>
            <a:r>
              <a:rPr lang="pt-BR" sz="2400" dirty="0" err="1"/>
              <a:t>Model</a:t>
            </a:r>
            <a:r>
              <a:rPr lang="pt-BR" sz="2400" dirty="0"/>
              <a:t> </a:t>
            </a:r>
            <a:r>
              <a:rPr lang="pt-BR" sz="2400" dirty="0" err="1"/>
              <a:t>the</a:t>
            </a:r>
            <a:r>
              <a:rPr lang="pt-BR" sz="2400" dirty="0"/>
              <a:t> </a:t>
            </a:r>
            <a:r>
              <a:rPr lang="pt-BR" sz="2400" dirty="0" err="1"/>
              <a:t>graph</a:t>
            </a:r>
            <a:endParaRPr lang="pt-BR" sz="2400" dirty="0"/>
          </a:p>
          <a:p>
            <a:pPr lvl="1"/>
            <a:r>
              <a:rPr lang="pt-BR" sz="2400" dirty="0" err="1"/>
              <a:t>Algorithm</a:t>
            </a:r>
            <a:endParaRPr lang="pt-BR" sz="2400" dirty="0"/>
          </a:p>
          <a:p>
            <a:pPr lvl="1"/>
            <a:endParaRPr lang="pt-BR" dirty="0"/>
          </a:p>
        </p:txBody>
      </p:sp>
      <p:pic>
        <p:nvPicPr>
          <p:cNvPr id="6" name="Espaço Reservado para Conteúdo 5" descr="DAG.pn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65838" y="1041400"/>
            <a:ext cx="2421270" cy="2212619"/>
          </a:xfr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5</a:t>
            </a:fld>
            <a:endParaRPr lang="pt-BR" dirty="0"/>
          </a:p>
        </p:txBody>
      </p:sp>
      <p:pic>
        <p:nvPicPr>
          <p:cNvPr id="7" name="Imagem 6" descr="graph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725" y="3306702"/>
            <a:ext cx="5127064" cy="266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050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Jaqaman</a:t>
            </a:r>
            <a:r>
              <a:rPr lang="pt-BR" dirty="0"/>
              <a:t>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Â­</m:t>
                          </m:r>
                        </m:e>
                        <m:sub>
                          <m:func>
                            <m:func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BR" sz="240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</m:fName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e>
                          </m:func>
                        </m:sub>
                      </m:sSub>
                      <m:r>
                        <a:rPr lang="pt-BR" sz="2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pt-BR" sz="2400" dirty="0"/>
              </a:p>
              <a:p>
                <a:pPr marL="457200" lvl="1" indent="0">
                  <a:buNone/>
                </a:pPr>
                <a:r>
                  <a:rPr lang="pt-BR" sz="2400" dirty="0"/>
                  <a:t>N – </a:t>
                </a:r>
                <a:r>
                  <a:rPr lang="pt-BR" sz="2400" dirty="0" err="1"/>
                  <a:t>Number</a:t>
                </a:r>
                <a:r>
                  <a:rPr lang="pt-BR" sz="2400" dirty="0"/>
                  <a:t> </a:t>
                </a:r>
                <a:r>
                  <a:rPr lang="pt-BR" sz="2400" dirty="0" err="1"/>
                  <a:t>of</a:t>
                </a:r>
                <a:r>
                  <a:rPr lang="pt-BR" sz="2400" dirty="0"/>
                  <a:t> </a:t>
                </a:r>
                <a:r>
                  <a:rPr lang="pt-BR" sz="2400" dirty="0" err="1"/>
                  <a:t>rows</a:t>
                </a:r>
                <a:endParaRPr lang="pt-BR" sz="2400" dirty="0"/>
              </a:p>
              <a:p>
                <a:pPr marL="457200" lvl="1" indent="0">
                  <a:buNone/>
                </a:pPr>
                <a:r>
                  <a:rPr lang="pt-BR" sz="2400" dirty="0"/>
                  <a:t>M – </a:t>
                </a:r>
                <a:r>
                  <a:rPr lang="pt-BR" sz="2400" dirty="0" err="1"/>
                  <a:t>Number</a:t>
                </a:r>
                <a:r>
                  <a:rPr lang="pt-BR" sz="2400" dirty="0"/>
                  <a:t> </a:t>
                </a:r>
                <a:r>
                  <a:rPr lang="pt-BR" sz="2400" dirty="0" err="1"/>
                  <a:t>of</a:t>
                </a:r>
                <a:r>
                  <a:rPr lang="pt-BR" sz="2400" dirty="0"/>
                  <a:t> </a:t>
                </a:r>
                <a:r>
                  <a:rPr lang="pt-BR" sz="2400" dirty="0" err="1"/>
                  <a:t>columns</a:t>
                </a:r>
                <a:endParaRPr lang="pt-BR" sz="2400" dirty="0"/>
              </a:p>
              <a:p>
                <a:pPr marL="457200" lvl="1" indent="0">
                  <a:buNone/>
                </a:pPr>
                <a:r>
                  <a:rPr lang="pt-BR" sz="2400" dirty="0"/>
                  <a:t>A – </a:t>
                </a:r>
                <a:r>
                  <a:rPr lang="pt-BR" sz="2400" dirty="0" err="1"/>
                  <a:t>Linking</a:t>
                </a:r>
                <a:r>
                  <a:rPr lang="pt-BR" sz="2400" dirty="0"/>
                  <a:t> </a:t>
                </a:r>
                <a:r>
                  <a:rPr lang="pt-BR" sz="2400" dirty="0" err="1"/>
                  <a:t>matrix</a:t>
                </a:r>
                <a:r>
                  <a:rPr lang="pt-BR" sz="2400" dirty="0"/>
                  <a:t> </a:t>
                </a:r>
              </a:p>
              <a:p>
                <a:pPr marL="457200" lvl="1" indent="0">
                  <a:buNone/>
                </a:pPr>
                <a:r>
                  <a:rPr lang="pt-BR" sz="2400" dirty="0"/>
                  <a:t>C – </a:t>
                </a:r>
                <a:r>
                  <a:rPr lang="pt-BR" sz="2400" dirty="0" err="1"/>
                  <a:t>Cost</a:t>
                </a:r>
                <a:r>
                  <a:rPr lang="pt-BR" sz="2400" dirty="0"/>
                  <a:t> </a:t>
                </a:r>
                <a:r>
                  <a:rPr lang="pt-BR" sz="2400" dirty="0" err="1"/>
                  <a:t>matrix</a:t>
                </a:r>
                <a:endParaRPr lang="pt-BR" sz="2400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Espaço Reservado para Conteúdo 5" descr="matrix.png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56289" y="1040147"/>
            <a:ext cx="6184018" cy="5301820"/>
          </a:xfr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8723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Jaqaman</a:t>
            </a:r>
            <a:r>
              <a:rPr lang="pt-BR" dirty="0"/>
              <a:t>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t-BR" dirty="0"/>
                  <a:t>Hungariam </a:t>
                </a:r>
                <a:r>
                  <a:rPr lang="pt-BR" dirty="0" err="1"/>
                  <a:t>Algorithm</a:t>
                </a:r>
                <a:r>
                  <a:rPr lang="pt-BR" dirty="0"/>
                  <a:t> </a:t>
                </a:r>
                <a:r>
                  <a:rPr lang="pt-BR" dirty="0" err="1"/>
                  <a:t>to</a:t>
                </a:r>
                <a:r>
                  <a:rPr lang="pt-BR" dirty="0"/>
                  <a:t> minimize</a:t>
                </a:r>
              </a:p>
              <a:p>
                <a:pPr lvl="1"/>
                <a:r>
                  <a:rPr lang="pt-BR" sz="2400" b="0" dirty="0" err="1"/>
                  <a:t>Running</a:t>
                </a:r>
                <a:r>
                  <a:rPr lang="pt-BR" sz="2400" b="0" dirty="0"/>
                  <a:t> time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𝑂</m:t>
                    </m:r>
                  </m:oMath>
                </a14:m>
                <a:r>
                  <a:rPr lang="pt-BR" sz="2400" i="1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pt-BR" sz="2400" i="1" dirty="0"/>
                  <a:t>)</a:t>
                </a:r>
              </a:p>
              <a:p>
                <a:r>
                  <a:rPr lang="pt-BR" dirty="0" err="1"/>
                  <a:t>Cost</a:t>
                </a:r>
                <a:r>
                  <a:rPr lang="pt-BR" dirty="0"/>
                  <a:t> </a:t>
                </a:r>
                <a:r>
                  <a:rPr lang="pt-BR" dirty="0" err="1"/>
                  <a:t>matrix</a:t>
                </a:r>
                <a:endParaRPr lang="pt-BR" dirty="0"/>
              </a:p>
              <a:p>
                <a:pPr lvl="1"/>
                <a:r>
                  <a:rPr lang="pt-BR" sz="2400" dirty="0" err="1"/>
                  <a:t>Weight</a:t>
                </a:r>
                <a:r>
                  <a:rPr lang="pt-BR" sz="2400" dirty="0"/>
                  <a:t> </a:t>
                </a:r>
                <a:r>
                  <a:rPr lang="pt-BR" sz="2400" dirty="0" err="1"/>
                  <a:t>of</a:t>
                </a:r>
                <a:r>
                  <a:rPr lang="pt-BR" sz="2400" dirty="0"/>
                  <a:t> </a:t>
                </a:r>
                <a:r>
                  <a:rPr lang="pt-BR" sz="2400" dirty="0" err="1"/>
                  <a:t>the</a:t>
                </a:r>
                <a:r>
                  <a:rPr lang="pt-BR" sz="2400" dirty="0"/>
                  <a:t> </a:t>
                </a:r>
                <a:r>
                  <a:rPr lang="pt-BR" sz="2400" dirty="0" err="1"/>
                  <a:t>edges</a:t>
                </a:r>
                <a:endParaRPr lang="pt-BR" sz="2400" dirty="0"/>
              </a:p>
              <a:p>
                <a:pPr lvl="1"/>
                <a:r>
                  <a:rPr lang="pt-BR" sz="2400" dirty="0" err="1"/>
                  <a:t>Euclidian</a:t>
                </a:r>
                <a:r>
                  <a:rPr lang="pt-BR" sz="2400" dirty="0"/>
                  <a:t> </a:t>
                </a:r>
                <a:r>
                  <a:rPr lang="pt-BR" sz="2400" dirty="0" err="1"/>
                  <a:t>distance</a:t>
                </a:r>
                <a:r>
                  <a:rPr lang="pt-BR" sz="2400" dirty="0"/>
                  <a:t> </a:t>
                </a:r>
                <a:r>
                  <a:rPr lang="pt-BR" sz="2400" dirty="0" err="1"/>
                  <a:t>and</a:t>
                </a:r>
                <a:r>
                  <a:rPr lang="pt-BR" sz="2400" dirty="0"/>
                  <a:t> </a:t>
                </a:r>
                <a:r>
                  <a:rPr lang="pt-BR" sz="2400" dirty="0" err="1"/>
                  <a:t>intensity</a:t>
                </a:r>
                <a:endParaRPr lang="pt-BR" sz="2400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 rotWithShape="0">
                <a:blip r:embed="rId2"/>
                <a:stretch>
                  <a:fillRect l="-149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Espaço Reservado para Conteúdo 5" descr="hung-alg.png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89775" y="1452563"/>
            <a:ext cx="4377183" cy="3660780"/>
          </a:xfr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5201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Current</a:t>
            </a:r>
            <a:r>
              <a:rPr lang="pt-BR" dirty="0"/>
              <a:t> </a:t>
            </a:r>
            <a:r>
              <a:rPr lang="pt-BR" dirty="0" err="1"/>
              <a:t>work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 err="1"/>
              <a:t>Implement</a:t>
            </a:r>
            <a:r>
              <a:rPr lang="pt-BR" dirty="0"/>
              <a:t> a framework</a:t>
            </a:r>
          </a:p>
          <a:p>
            <a:pPr lvl="1"/>
            <a:r>
              <a:rPr lang="pt-BR" sz="2400" dirty="0" err="1"/>
              <a:t>Jaqaman</a:t>
            </a:r>
            <a:r>
              <a:rPr lang="pt-BR" sz="2400" dirty="0"/>
              <a:t> approach</a:t>
            </a:r>
          </a:p>
          <a:p>
            <a:pPr lvl="1"/>
            <a:r>
              <a:rPr lang="pt-BR" sz="2400" dirty="0"/>
              <a:t>Define a </a:t>
            </a:r>
            <a:r>
              <a:rPr lang="pt-BR" sz="2400" dirty="0" err="1"/>
              <a:t>model</a:t>
            </a:r>
            <a:r>
              <a:rPr lang="pt-BR" sz="2400" dirty="0"/>
              <a:t> </a:t>
            </a:r>
          </a:p>
          <a:p>
            <a:pPr lvl="2"/>
            <a:r>
              <a:rPr lang="pt-BR" sz="2400" dirty="0" err="1"/>
              <a:t>Incorporate</a:t>
            </a:r>
            <a:r>
              <a:rPr lang="pt-BR" sz="2400" dirty="0"/>
              <a:t> </a:t>
            </a:r>
            <a:r>
              <a:rPr lang="pt-BR" sz="2400" dirty="0" err="1"/>
              <a:t>problems</a:t>
            </a:r>
            <a:r>
              <a:rPr lang="pt-BR" sz="2400" dirty="0"/>
              <a:t> </a:t>
            </a:r>
            <a:r>
              <a:rPr lang="pt-BR" sz="2400" dirty="0" err="1"/>
              <a:t>of</a:t>
            </a:r>
            <a:r>
              <a:rPr lang="pt-BR" sz="2400" dirty="0"/>
              <a:t> </a:t>
            </a:r>
            <a:r>
              <a:rPr lang="pt-BR" sz="2400" dirty="0" err="1"/>
              <a:t>cells</a:t>
            </a:r>
            <a:r>
              <a:rPr lang="pt-BR" sz="2400" dirty="0"/>
              <a:t> </a:t>
            </a:r>
            <a:r>
              <a:rPr lang="pt-BR" sz="2400" dirty="0" err="1"/>
              <a:t>behavior</a:t>
            </a:r>
            <a:endParaRPr lang="pt-BR" sz="2400" dirty="0"/>
          </a:p>
          <a:p>
            <a:pPr lvl="2"/>
            <a:r>
              <a:rPr lang="pt-BR" sz="2400" dirty="0"/>
              <a:t>Define a </a:t>
            </a:r>
            <a:r>
              <a:rPr lang="pt-BR" sz="2400" dirty="0" err="1"/>
              <a:t>matrix</a:t>
            </a:r>
            <a:r>
              <a:rPr lang="pt-BR" sz="2400" dirty="0"/>
              <a:t> C </a:t>
            </a:r>
            <a:r>
              <a:rPr lang="pt-BR" sz="2400" dirty="0" err="1"/>
              <a:t>to</a:t>
            </a:r>
            <a:r>
              <a:rPr lang="pt-BR" sz="2400" dirty="0"/>
              <a:t> improve </a:t>
            </a:r>
            <a:r>
              <a:rPr lang="pt-BR" sz="2400" dirty="0" err="1"/>
              <a:t>current</a:t>
            </a:r>
            <a:r>
              <a:rPr lang="pt-BR" sz="2400" dirty="0"/>
              <a:t> </a:t>
            </a:r>
            <a:r>
              <a:rPr lang="pt-BR" sz="2400" dirty="0" err="1"/>
              <a:t>results</a:t>
            </a:r>
            <a:endParaRPr lang="pt-BR" sz="2400" dirty="0"/>
          </a:p>
          <a:p>
            <a:pPr lvl="2"/>
            <a:r>
              <a:rPr lang="pt-BR" sz="2400" dirty="0"/>
              <a:t>Use </a:t>
            </a:r>
            <a:r>
              <a:rPr lang="pt-BR" sz="2400" dirty="0" err="1"/>
              <a:t>other</a:t>
            </a:r>
            <a:r>
              <a:rPr lang="pt-BR" sz="2400" dirty="0"/>
              <a:t> </a:t>
            </a:r>
            <a:r>
              <a:rPr lang="pt-BR" sz="2400" dirty="0" err="1"/>
              <a:t>features</a:t>
            </a:r>
            <a:endParaRPr lang="pt-BR" sz="2400" dirty="0"/>
          </a:p>
          <a:p>
            <a:pPr lvl="3"/>
            <a:r>
              <a:rPr lang="pt-BR" sz="2400" dirty="0" err="1"/>
              <a:t>Colocalization</a:t>
            </a:r>
            <a:endParaRPr lang="pt-BR" sz="2400" dirty="0"/>
          </a:p>
          <a:p>
            <a:pPr lvl="3"/>
            <a:r>
              <a:rPr lang="pt-BR" sz="2400" dirty="0" err="1"/>
              <a:t>Shape</a:t>
            </a:r>
            <a:endParaRPr lang="pt-BR" sz="2400" dirty="0"/>
          </a:p>
          <a:p>
            <a:pPr lvl="3"/>
            <a:r>
              <a:rPr lang="pt-BR" sz="2400" dirty="0" err="1"/>
              <a:t>Velocity</a:t>
            </a:r>
            <a:endParaRPr lang="pt-BR" sz="2400" dirty="0"/>
          </a:p>
        </p:txBody>
      </p:sp>
      <p:pic>
        <p:nvPicPr>
          <p:cNvPr id="6" name="Espaço Reservado para Conteúdo 5" descr="diagram.png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34779" y="1462255"/>
            <a:ext cx="5079341" cy="4794204"/>
          </a:xfr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12939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Partial</a:t>
            </a:r>
            <a:r>
              <a:rPr lang="pt-BR" dirty="0"/>
              <a:t> </a:t>
            </a:r>
            <a:r>
              <a:rPr lang="pt-BR" dirty="0" err="1"/>
              <a:t>results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0A60B-CC5B-4D0E-ACC9-98FFECB4DBF3}" type="slidenum">
              <a:rPr lang="pt-BR" smtClean="0"/>
              <a:t>9</a:t>
            </a:fld>
            <a:endParaRPr lang="pt-BR" dirty="0"/>
          </a:p>
        </p:txBody>
      </p:sp>
      <p:pic>
        <p:nvPicPr>
          <p:cNvPr id="11" name="Espaço Reservado para Conteúdo 10" descr="f2.png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778955"/>
            <a:ext cx="5335588" cy="4236716"/>
          </a:xfrm>
        </p:spPr>
      </p:pic>
      <p:pic>
        <p:nvPicPr>
          <p:cNvPr id="10" name="Espaço Reservado para Conteúdo 9" descr="f1.png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725488" y="1701426"/>
            <a:ext cx="5294312" cy="4391774"/>
          </a:xfrm>
        </p:spPr>
      </p:pic>
    </p:spTree>
    <p:extLst>
      <p:ext uri="{BB962C8B-B14F-4D97-AF65-F5344CB8AC3E}">
        <p14:creationId xmlns:p14="http://schemas.microsoft.com/office/powerpoint/2010/main" val="3996876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11338</TotalTime>
  <Words>168</Words>
  <Application>Microsoft Office PowerPoint</Application>
  <PresentationFormat>Widescreen</PresentationFormat>
  <Paragraphs>59</Paragraphs>
  <Slides>12</Slides>
  <Notes>5</Notes>
  <HiddenSlides>0</HiddenSlides>
  <MMClips>0</MMClips>
  <ScaleCrop>false</ScaleCrop>
  <HeadingPairs>
    <vt:vector size="4" baseType="variant">
      <vt:variant>
        <vt:lpstr>Tema</vt:lpstr>
      </vt:variant>
      <vt:variant>
        <vt:i4>3</vt:i4>
      </vt:variant>
      <vt:variant>
        <vt:lpstr>Títulos de slides</vt:lpstr>
      </vt:variant>
      <vt:variant>
        <vt:i4>12</vt:i4>
      </vt:variant>
    </vt:vector>
  </HeadingPairs>
  <TitlesOfParts>
    <vt:vector size="15" baseType="lpstr">
      <vt:lpstr>Office Theme</vt:lpstr>
      <vt:lpstr>Personalizar design</vt:lpstr>
      <vt:lpstr>1_Personalizar design</vt:lpstr>
      <vt:lpstr>Tracking in 3D+t Biomedical Data</vt:lpstr>
      <vt:lpstr>Introduction and Motivation</vt:lpstr>
      <vt:lpstr>Challenges</vt:lpstr>
      <vt:lpstr>Related works</vt:lpstr>
      <vt:lpstr>Optimization problem</vt:lpstr>
      <vt:lpstr>Jaqaman approach</vt:lpstr>
      <vt:lpstr>Jaqaman approach</vt:lpstr>
      <vt:lpstr>Current work</vt:lpstr>
      <vt:lpstr>Partial results</vt:lpstr>
      <vt:lpstr>Partial results </vt:lpstr>
      <vt:lpstr>Future works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Gerson Eduardo Groth</dc:creator>
  <cp:lastModifiedBy>Marcelo da Mata Oliveira</cp:lastModifiedBy>
  <cp:revision>400</cp:revision>
  <dcterms:created xsi:type="dcterms:W3CDTF">2016-02-21T18:58:59Z</dcterms:created>
  <dcterms:modified xsi:type="dcterms:W3CDTF">2016-06-30T06:45:07Z</dcterms:modified>
</cp:coreProperties>
</file>